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1" r:id="rId13"/>
    <p:sldId id="270" r:id="rId14"/>
    <p:sldId id="263" r:id="rId15"/>
    <p:sldId id="264" r:id="rId16"/>
    <p:sldId id="272" r:id="rId17"/>
    <p:sldId id="26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18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64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92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65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80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17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21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39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79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42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D056-576F-432D-8881-65BE2EB099E8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4EC7-E592-4FD8-BC45-52AECC5B0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56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PPIK0gssQ" TargetMode="External"/><Relationship Id="rId2" Type="http://schemas.openxmlformats.org/officeDocument/2006/relationships/hyperlink" Target="https://www.youtube.com/watch?v=ROzVww6BA2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plusjednicka.cz/ptakopysk-podivny-superman-mezi-plazem-savcem" TargetMode="External"/><Relationship Id="rId7" Type="http://schemas.openxmlformats.org/officeDocument/2006/relationships/hyperlink" Target="https://www.youtube.com/watch?v=SGleaTJoy1U" TargetMode="External"/><Relationship Id="rId2" Type="http://schemas.openxmlformats.org/officeDocument/2006/relationships/hyperlink" Target="https://ct24.ceskatelevize.cz/veda/3220222-jeste-bizarnejsi-nez-se-zdalo-ptakopyskove-v-noci-zelene-svetelkuj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t24.ceskatelevize.cz/veda/3278786-australie-otevre-prvni-utulek-pro-ptakopysky-vymiraji-kvuli-zmenam-klimatu" TargetMode="External"/><Relationship Id="rId5" Type="http://schemas.openxmlformats.org/officeDocument/2006/relationships/hyperlink" Target="https://www.atlaso.cz/ptakopysk-podivny-a-jezura-australska/" TargetMode="External"/><Relationship Id="rId4" Type="http://schemas.openxmlformats.org/officeDocument/2006/relationships/hyperlink" Target="https://cs.wikipedia.org/wiki/Ptakopysk_podivn%C3%B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Obratlovci" TargetMode="External"/><Relationship Id="rId13" Type="http://schemas.openxmlformats.org/officeDocument/2006/relationships/hyperlink" Target="https://cs.wikipedia.org/wiki/%C5%98%C3%A1d_(biologie)" TargetMode="External"/><Relationship Id="rId18" Type="http://schemas.openxmlformats.org/officeDocument/2006/relationships/hyperlink" Target="https://cs.wikipedia.org/wiki/Johann_Friedrich_Blumenbach" TargetMode="External"/><Relationship Id="rId3" Type="http://schemas.openxmlformats.org/officeDocument/2006/relationships/hyperlink" Target="https://cs.wikipedia.org/wiki/%C5%98%C3%AD%C5%A1e_(biologie)" TargetMode="External"/><Relationship Id="rId7" Type="http://schemas.openxmlformats.org/officeDocument/2006/relationships/hyperlink" Target="https://cs.wikipedia.org/wiki/Podkmen" TargetMode="External"/><Relationship Id="rId12" Type="http://schemas.openxmlformats.org/officeDocument/2006/relationships/hyperlink" Target="https://cs.wikipedia.org/wiki/Vejcorod%C3%AD" TargetMode="External"/><Relationship Id="rId17" Type="http://schemas.openxmlformats.org/officeDocument/2006/relationships/hyperlink" Target="https://cs.wikipedia.org/wiki/Rod_(biologie)" TargetMode="External"/><Relationship Id="rId2" Type="http://schemas.openxmlformats.org/officeDocument/2006/relationships/hyperlink" Target="https://cs.wikipedia.org/wiki/Biologick%C3%A1_klasifikace" TargetMode="External"/><Relationship Id="rId16" Type="http://schemas.openxmlformats.org/officeDocument/2006/relationships/hyperlink" Target="https://cs.wikipedia.org/wiki/Ptakopyskovit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trunatci" TargetMode="External"/><Relationship Id="rId11" Type="http://schemas.openxmlformats.org/officeDocument/2006/relationships/hyperlink" Target="https://cs.wikipedia.org/wiki/Podt%C5%99%C3%ADda" TargetMode="External"/><Relationship Id="rId5" Type="http://schemas.openxmlformats.org/officeDocument/2006/relationships/hyperlink" Target="https://cs.wikipedia.org/wiki/Kmen_(biologie)" TargetMode="External"/><Relationship Id="rId15" Type="http://schemas.openxmlformats.org/officeDocument/2006/relationships/hyperlink" Target="https://cs.wikipedia.org/wiki/%C4%8Cele%C4%8F" TargetMode="External"/><Relationship Id="rId10" Type="http://schemas.openxmlformats.org/officeDocument/2006/relationships/hyperlink" Target="https://cs.wikipedia.org/wiki/Savci" TargetMode="External"/><Relationship Id="rId19" Type="http://schemas.openxmlformats.org/officeDocument/2006/relationships/hyperlink" Target="https://cs.wikipedia.org/wiki/1800" TargetMode="External"/><Relationship Id="rId4" Type="http://schemas.openxmlformats.org/officeDocument/2006/relationships/hyperlink" Target="https://cs.wikipedia.org/wiki/%C5%BDivo%C4%8Dichov%C3%A9" TargetMode="External"/><Relationship Id="rId9" Type="http://schemas.openxmlformats.org/officeDocument/2006/relationships/hyperlink" Target="https://cs.wikipedia.org/wiki/T%C5%99%C3%ADda_(biologie)" TargetMode="External"/><Relationship Id="rId14" Type="http://schemas.openxmlformats.org/officeDocument/2006/relationships/hyperlink" Target="https://cs.wikipedia.org/wiki/Ptako%C5%99itn%C3%A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PODIVNÝ SAVEC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55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Ptakopyskové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29" y="171350"/>
            <a:ext cx="9008828" cy="64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0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Ptakopysků ubývá. Jsou ohroženi? | Nedd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6" y="365125"/>
            <a:ext cx="10241483" cy="57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Jed ptakopyska by mohl zničit cukrovku, ukazuje výzkum — ČT24 — Česká  televi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4" y="453225"/>
            <a:ext cx="8667462" cy="56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6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16 let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136" y="-392748"/>
            <a:ext cx="4017728" cy="717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biofluorescence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970" y="365125"/>
            <a:ext cx="6573149" cy="64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73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ohroženějším zvířetem než koala</a:t>
            </a:r>
          </a:p>
        </p:txBody>
      </p:sp>
      <p:pic>
        <p:nvPicPr>
          <p:cNvPr id="10242" name="Picture 2" descr="Austrálie otevře první útulek pro ptakopysky, vymírají kvůli změnám klimatu  — ČT24 — Česká televi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70" y="1328165"/>
            <a:ext cx="8620086" cy="48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8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Austrálie otevře první útulek pro ptakopysky, vymírají kvůli změnám klimatu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https://www.youtube.com/watch?v=ROzVww6BA2s</a:t>
            </a:r>
            <a:endParaRPr lang="cs-CZ" dirty="0" smtClean="0"/>
          </a:p>
          <a:p>
            <a:r>
              <a:rPr lang="cs-CZ" smtClean="0">
                <a:hlinkClick r:id="rId3"/>
              </a:rPr>
              <a:t>https://www.youtube.com/watch?v=osPPIK0gssQ</a:t>
            </a:r>
            <a:endParaRPr lang="cs-CZ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56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https://ct24.ceskatelevize.cz/veda/3220222-jeste-bizarnejsi-nez-se-zdalo-ptakopyskove-v-noci-zelene-svetelkuji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https://www.stoplusjednicka.cz/ptakopysk-podivny-superman-mezi-plazem-savcem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https://cs.wikipedia.org/wiki/Ptakopysk_podivn%C3%BD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https://www.atlaso.cz/ptakopysk-podivny-a-jezura-australska/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ct24.ceskatelevize.cz/veda/3278786-australie-otevre-prvni-utulek-pro-ptakopysky-vymiraji-kvuli-zmenam-klimatu</a:t>
            </a:r>
            <a:endParaRPr lang="cs-CZ" dirty="0" smtClean="0"/>
          </a:p>
          <a:p>
            <a:r>
              <a:rPr lang="cs-CZ">
                <a:hlinkClick r:id="rId7"/>
              </a:rPr>
              <a:t>https</a:t>
            </a:r>
            <a:r>
              <a:rPr lang="cs-CZ">
                <a:hlinkClick r:id="rId7"/>
              </a:rPr>
              <a:t>://</a:t>
            </a:r>
            <a:r>
              <a:rPr lang="cs-CZ" smtClean="0">
                <a:hlinkClick r:id="rId7"/>
              </a:rPr>
              <a:t>www.youtube.com/watch?v=SGleaTJoy1U</a:t>
            </a:r>
            <a:endParaRPr lang="cs-CZ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69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ENDEMIT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ozšíření ptakopys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04" y="247483"/>
            <a:ext cx="7074223" cy="63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8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SKELET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505" y="1690688"/>
            <a:ext cx="996525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7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586" y="278296"/>
            <a:ext cx="9710814" cy="62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0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KLOAKA - </a:t>
            </a:r>
            <a:r>
              <a:rPr lang="cs-CZ" b="1" dirty="0" err="1">
                <a:solidFill>
                  <a:srgbClr val="FF0000"/>
                </a:solidFill>
              </a:rPr>
              <a:t>Monotreme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upload.wikimedia.org/wikipedia/commons/9/9c/Avian_cloac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82" y="201776"/>
            <a:ext cx="3581731" cy="65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0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TAXONOMIE</a:t>
            </a:r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662561"/>
              </p:ext>
            </p:extLst>
          </p:nvPr>
        </p:nvGraphicFramePr>
        <p:xfrm>
          <a:off x="3649647" y="1518699"/>
          <a:ext cx="4826442" cy="4764275"/>
        </p:xfrm>
        <a:graphic>
          <a:graphicData uri="http://schemas.openxmlformats.org/drawingml/2006/table">
            <a:tbl>
              <a:tblPr/>
              <a:tblGrid>
                <a:gridCol w="2413221"/>
                <a:gridCol w="2413221"/>
              </a:tblGrid>
              <a:tr h="159257">
                <a:tc gridSpan="2">
                  <a:txBody>
                    <a:bodyPr/>
                    <a:lstStyle/>
                    <a:p>
                      <a:pPr algn="ctr"/>
                      <a:r>
                        <a:rPr lang="cs-CZ" sz="700" u="none" strike="noStrike" dirty="0">
                          <a:solidFill>
                            <a:srgbClr val="3366CC"/>
                          </a:solidFill>
                          <a:effectLst/>
                          <a:hlinkClick r:id="rId2" tooltip="Biologická klasifikace"/>
                        </a:rPr>
                        <a:t>Vědecká klasifikace</a:t>
                      </a:r>
                      <a:endParaRPr lang="cs-CZ" sz="700" dirty="0">
                        <a:effectLst/>
                      </a:endParaRPr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7585">
                <a:tc>
                  <a:txBody>
                    <a:bodyPr/>
                    <a:lstStyle/>
                    <a:p>
                      <a:pPr algn="ctr"/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3" tooltip="Říše (biologie)"/>
                        </a:rPr>
                        <a:t>Říše</a:t>
                      </a:r>
                      <a:endParaRPr lang="cs-CZ" sz="1400" dirty="0">
                        <a:effectLst/>
                      </a:endParaRPr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4" tooltip="Živočichové"/>
                        </a:rPr>
                        <a:t>živočichové</a:t>
                      </a:r>
                      <a:r>
                        <a:rPr lang="cs-CZ" sz="1400" dirty="0"/>
                        <a:t> (</a:t>
                      </a:r>
                      <a:r>
                        <a:rPr lang="cs-CZ" sz="1400" dirty="0" err="1"/>
                        <a:t>Animalia</a:t>
                      </a:r>
                      <a:r>
                        <a:rPr lang="cs-CZ" sz="1400" dirty="0"/>
                        <a:t>)</a:t>
                      </a:r>
                      <a:br>
                        <a:rPr lang="cs-CZ" sz="1400" dirty="0"/>
                      </a:br>
                      <a:endParaRPr lang="cs-CZ" sz="1400" dirty="0"/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17585">
                <a:tc>
                  <a:txBody>
                    <a:bodyPr/>
                    <a:lstStyle/>
                    <a:p>
                      <a:pPr algn="ctr"/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5" tooltip="Kmen (biologie)"/>
                        </a:rPr>
                        <a:t>Kmen</a:t>
                      </a:r>
                      <a:endParaRPr lang="cs-CZ" sz="1400" dirty="0">
                        <a:effectLst/>
                      </a:endParaRPr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6" tooltip="Strunatci"/>
                        </a:rPr>
                        <a:t>strunatci</a:t>
                      </a:r>
                      <a:r>
                        <a:rPr lang="cs-CZ" sz="1400" dirty="0"/>
                        <a:t> (</a:t>
                      </a:r>
                      <a:r>
                        <a:rPr lang="cs-CZ" sz="1400" dirty="0" err="1"/>
                        <a:t>Chordata</a:t>
                      </a:r>
                      <a:r>
                        <a:rPr lang="cs-CZ" sz="1400" dirty="0"/>
                        <a:t>)</a:t>
                      </a:r>
                      <a:br>
                        <a:rPr lang="cs-CZ" sz="1400" dirty="0"/>
                      </a:br>
                      <a:endParaRPr lang="cs-CZ" sz="1400" dirty="0"/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17585">
                <a:tc>
                  <a:txBody>
                    <a:bodyPr/>
                    <a:lstStyle/>
                    <a:p>
                      <a:pPr algn="ctr"/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7" tooltip="Podkmen"/>
                        </a:rPr>
                        <a:t>Podkmen</a:t>
                      </a:r>
                      <a:endParaRPr lang="cs-CZ" sz="1400" dirty="0">
                        <a:effectLst/>
                      </a:endParaRPr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8" tooltip="Obratlovci"/>
                        </a:rPr>
                        <a:t>obratlovci</a:t>
                      </a:r>
                      <a:r>
                        <a:rPr lang="cs-CZ" sz="1400" dirty="0"/>
                        <a:t> (</a:t>
                      </a:r>
                      <a:r>
                        <a:rPr lang="cs-CZ" sz="1400" dirty="0" err="1"/>
                        <a:t>Vertebrata</a:t>
                      </a:r>
                      <a:r>
                        <a:rPr lang="cs-CZ" sz="1400" dirty="0"/>
                        <a:t>)</a:t>
                      </a:r>
                      <a:br>
                        <a:rPr lang="cs-CZ" sz="1400" dirty="0"/>
                      </a:br>
                      <a:endParaRPr lang="cs-CZ" sz="1400" dirty="0"/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98142">
                <a:tc>
                  <a:txBody>
                    <a:bodyPr/>
                    <a:lstStyle/>
                    <a:p>
                      <a:pPr algn="ctr"/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9" tooltip="Třída (biologie)"/>
                        </a:rPr>
                        <a:t>Třída</a:t>
                      </a:r>
                      <a:endParaRPr lang="cs-CZ" sz="1400" dirty="0">
                        <a:effectLst/>
                      </a:endParaRPr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10" tooltip="Savci"/>
                        </a:rPr>
                        <a:t>savci</a:t>
                      </a:r>
                      <a:r>
                        <a:rPr lang="cs-CZ" sz="1400" dirty="0"/>
                        <a:t> (</a:t>
                      </a:r>
                      <a:r>
                        <a:rPr lang="cs-CZ" sz="1400" dirty="0" err="1"/>
                        <a:t>Mammalia</a:t>
                      </a:r>
                      <a:r>
                        <a:rPr lang="cs-CZ" sz="1400" dirty="0"/>
                        <a:t>)</a:t>
                      </a:r>
                      <a:br>
                        <a:rPr lang="cs-CZ" sz="1400" dirty="0"/>
                      </a:br>
                      <a:endParaRPr lang="cs-CZ" sz="1400" dirty="0"/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17585">
                <a:tc>
                  <a:txBody>
                    <a:bodyPr/>
                    <a:lstStyle/>
                    <a:p>
                      <a:pPr algn="ctr"/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11" tooltip="Podtřída"/>
                        </a:rPr>
                        <a:t>Podtřída</a:t>
                      </a:r>
                      <a:endParaRPr lang="cs-CZ" sz="1400" dirty="0">
                        <a:effectLst/>
                      </a:endParaRPr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12" tooltip="Vejcorodí"/>
                        </a:rPr>
                        <a:t>vejcorodí</a:t>
                      </a:r>
                      <a:r>
                        <a:rPr lang="cs-CZ" sz="1400" dirty="0"/>
                        <a:t> (</a:t>
                      </a:r>
                      <a:r>
                        <a:rPr lang="cs-CZ" sz="1400" dirty="0" err="1"/>
                        <a:t>Prototheria</a:t>
                      </a:r>
                      <a:r>
                        <a:rPr lang="cs-CZ" sz="1400" dirty="0"/>
                        <a:t>)</a:t>
                      </a:r>
                      <a:br>
                        <a:rPr lang="cs-CZ" sz="1400" dirty="0"/>
                      </a:br>
                      <a:endParaRPr lang="cs-CZ" sz="1400" dirty="0"/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17585">
                <a:tc>
                  <a:txBody>
                    <a:bodyPr/>
                    <a:lstStyle/>
                    <a:p>
                      <a:pPr algn="ctr"/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13" tooltip="Řád (biologie)"/>
                        </a:rPr>
                        <a:t>Řád</a:t>
                      </a:r>
                      <a:endParaRPr lang="cs-CZ" sz="1400" dirty="0">
                        <a:effectLst/>
                      </a:endParaRPr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14" tooltip="Ptakořitní"/>
                        </a:rPr>
                        <a:t>ptakořitní</a:t>
                      </a:r>
                      <a:r>
                        <a:rPr lang="cs-CZ" sz="1400" dirty="0"/>
                        <a:t> (</a:t>
                      </a:r>
                      <a:r>
                        <a:rPr lang="cs-CZ" sz="1400" dirty="0" err="1"/>
                        <a:t>Monotremata</a:t>
                      </a:r>
                      <a:r>
                        <a:rPr lang="cs-CZ" sz="1400" dirty="0"/>
                        <a:t>)</a:t>
                      </a:r>
                      <a:br>
                        <a:rPr lang="cs-CZ" sz="1400" dirty="0"/>
                      </a:br>
                      <a:endParaRPr lang="cs-CZ" sz="1400" dirty="0"/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37028">
                <a:tc>
                  <a:txBody>
                    <a:bodyPr/>
                    <a:lstStyle/>
                    <a:p>
                      <a:pPr algn="ctr"/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15" tooltip="Čeleď"/>
                        </a:rPr>
                        <a:t>Čeleď</a:t>
                      </a:r>
                      <a:endParaRPr lang="cs-CZ" sz="1400" dirty="0">
                        <a:effectLst/>
                      </a:endParaRPr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u="none" strike="noStrike" dirty="0" err="1">
                          <a:solidFill>
                            <a:srgbClr val="3366CC"/>
                          </a:solidFill>
                          <a:effectLst/>
                          <a:hlinkClick r:id="rId16" tooltip="Ptakopyskovití"/>
                        </a:rPr>
                        <a:t>ptakopyskovití</a:t>
                      </a:r>
                      <a:r>
                        <a:rPr lang="cs-CZ" sz="1400" dirty="0"/>
                        <a:t> (</a:t>
                      </a:r>
                      <a:r>
                        <a:rPr lang="cs-CZ" sz="1400" dirty="0" err="1"/>
                        <a:t>Ornithorhynchidae</a:t>
                      </a:r>
                      <a:r>
                        <a:rPr lang="cs-CZ" sz="1400" dirty="0"/>
                        <a:t>)</a:t>
                      </a:r>
                      <a:br>
                        <a:rPr lang="cs-CZ" sz="1400" dirty="0"/>
                      </a:br>
                      <a:endParaRPr lang="cs-CZ" sz="1400" dirty="0"/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75913">
                <a:tc>
                  <a:txBody>
                    <a:bodyPr/>
                    <a:lstStyle/>
                    <a:p>
                      <a:pPr algn="ctr"/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17" tooltip="Rod (biologie)"/>
                        </a:rPr>
                        <a:t>Rod</a:t>
                      </a:r>
                      <a:endParaRPr lang="cs-CZ" sz="1400" dirty="0">
                        <a:effectLst/>
                      </a:endParaRPr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ptakopysk</a:t>
                      </a:r>
                      <a:r>
                        <a:rPr lang="cs-CZ" sz="1400" dirty="0"/>
                        <a:t> (</a:t>
                      </a:r>
                      <a:r>
                        <a:rPr lang="cs-CZ" sz="1400" i="1" dirty="0" err="1"/>
                        <a:t>Ornithorhynchus</a:t>
                      </a:r>
                      <a:r>
                        <a:rPr lang="cs-CZ" sz="1400" dirty="0"/>
                        <a:t>)</a:t>
                      </a:r>
                      <a:br>
                        <a:rPr lang="cs-CZ" sz="1400" dirty="0"/>
                      </a:br>
                      <a:r>
                        <a:rPr lang="cs-CZ" sz="1400" u="none" strike="noStrike" dirty="0" err="1">
                          <a:solidFill>
                            <a:srgbClr val="3366CC"/>
                          </a:solidFill>
                          <a:effectLst/>
                          <a:hlinkClick r:id="rId18" tooltip="Johann Friedrich Blumenbach"/>
                        </a:rPr>
                        <a:t>Blumenbach</a:t>
                      </a:r>
                      <a:r>
                        <a:rPr lang="cs-CZ" sz="1400" dirty="0">
                          <a:effectLst/>
                        </a:rPr>
                        <a:t>, </a:t>
                      </a:r>
                      <a:r>
                        <a:rPr lang="cs-CZ" sz="1400" u="none" strike="noStrike" dirty="0">
                          <a:solidFill>
                            <a:srgbClr val="3366CC"/>
                          </a:solidFill>
                          <a:effectLst/>
                          <a:hlinkClick r:id="rId19" tooltip="1800"/>
                        </a:rPr>
                        <a:t>1800</a:t>
                      </a:r>
                      <a:endParaRPr lang="cs-CZ" sz="1400" dirty="0"/>
                    </a:p>
                  </a:txBody>
                  <a:tcPr marL="37191" marR="37191" marT="18595" marB="1859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8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12h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&lt;p&gt;Jelikož ptakopyskové loví potravu ve vodě, stráví pod hladinou denně až 12 hodin.&lt;/p&g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21" y="365125"/>
            <a:ext cx="8694879" cy="57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5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448" y="365125"/>
            <a:ext cx="7836087" cy="56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8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alternativní popis obrázku chyb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08" y="532737"/>
            <a:ext cx="7745493" cy="51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50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71</Words>
  <Application>Microsoft Office PowerPoint</Application>
  <PresentationFormat>Širokoúhlá obrazovka</PresentationFormat>
  <Paragraphs>39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PODIVNÝ SAVEC</vt:lpstr>
      <vt:lpstr>ENDEMIT</vt:lpstr>
      <vt:lpstr>SKELET</vt:lpstr>
      <vt:lpstr>Prezentace aplikace PowerPoint</vt:lpstr>
      <vt:lpstr>KLOAKA - Monotreme</vt:lpstr>
      <vt:lpstr>TAXONOMIE</vt:lpstr>
      <vt:lpstr>12h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16 let</vt:lpstr>
      <vt:lpstr>biofluorescence</vt:lpstr>
      <vt:lpstr>ohroženějším zvířetem než koala</vt:lpstr>
      <vt:lpstr>Austrálie otevře první útulek pro ptakopysky, vymírají kvůli změnám klimatu 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PODIVNÝ SAVEC</dc:title>
  <dc:creator>Hana Šťovíčková</dc:creator>
  <cp:lastModifiedBy>Hana Šťovíčková</cp:lastModifiedBy>
  <cp:revision>9</cp:revision>
  <dcterms:created xsi:type="dcterms:W3CDTF">2023-02-09T22:03:39Z</dcterms:created>
  <dcterms:modified xsi:type="dcterms:W3CDTF">2023-02-09T23:15:11Z</dcterms:modified>
</cp:coreProperties>
</file>